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268" r:id="rId2"/>
    <p:sldId id="304" r:id="rId3"/>
    <p:sldId id="324" r:id="rId4"/>
    <p:sldId id="306" r:id="rId5"/>
    <p:sldId id="326" r:id="rId6"/>
    <p:sldId id="322" r:id="rId7"/>
    <p:sldId id="323" r:id="rId8"/>
    <p:sldId id="325" r:id="rId9"/>
    <p:sldId id="321"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9900"/>
    <a:srgbClr val="0099FF"/>
    <a:srgbClr val="DDDDDD"/>
    <a:srgbClr val="C0C0C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1" autoAdjust="0"/>
    <p:restoredTop sz="89624" autoAdjust="0"/>
  </p:normalViewPr>
  <p:slideViewPr>
    <p:cSldViewPr>
      <p:cViewPr varScale="1">
        <p:scale>
          <a:sx n="89" d="100"/>
          <a:sy n="89" d="100"/>
        </p:scale>
        <p:origin x="-14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3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0D4EB0-EDFA-438F-81D4-42842B9F1D1E}" type="slidenum">
              <a:rPr lang="en-US"/>
              <a:pPr>
                <a:defRPr/>
              </a:pPr>
              <a:t>‹#›</a:t>
            </a:fld>
            <a:endParaRPr lang="en-US"/>
          </a:p>
        </p:txBody>
      </p:sp>
    </p:spTree>
    <p:extLst>
      <p:ext uri="{BB962C8B-B14F-4D97-AF65-F5344CB8AC3E}">
        <p14:creationId xmlns:p14="http://schemas.microsoft.com/office/powerpoint/2010/main" val="1991175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03F48447-F476-4C43-9222-F8058AF8D399}"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5D03EC5-8829-4BEA-829C-8710E9C6148A}"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2DB3E669-948E-4AB9-9D2B-17412E5451D5}"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4</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8118641-6023-49D1-9BC3-4E0212E52C6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C8AC33A-B393-4146-B4CF-67E6FC1F5D3E}" type="slidenum">
              <a:rPr lang="en-US" smtClean="0"/>
              <a:pPr/>
              <a:t>6</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Unicode MS" pitchFamily="34" charset="-128"/>
                <a:ea typeface="Arial Unicode MS" pitchFamily="34" charset="-128"/>
                <a:cs typeface="Arial Unicode MS" pitchFamily="34" charset="-128"/>
              </a:rPr>
              <a:t>Fonseca interview clip: “In my own opinion, what is really needed is for the community to participate in the process [of inventorying], because otherwise our vision is going to be too remote from what is actually happening and we shall fail to realize that the name and category of the element are not the only thing that matters. What matters above all are its meanings, the values attributed to it and how people practise it, which varies a lot. These are older people, and, of course, an anthropologist’s view helps a lot, but I doubt whether the anthropologist’s view is enough. No doubt an anthropologist is very helpful and knows the methodology, but the problem is not just description, because for us an inventory is the first step towards safeguarding. If the population takes part in the inventory, if the community is involved, it has already become a partner in this process. If the inscription takes place without dialogue with the community, even if there is a formal gesture in this direction, I wonder whether there will actually be any involvement in safeguarding or whether this involvement will have to be built afterwards. This is not impossible, but I think it is better to do it beforehand if possible. However, I realize that scale is something very complicated here, and I think that each country must find its own answers.”</a:t>
            </a:r>
            <a:endParaRPr lang="en-ZA" sz="1200" kern="1200"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C8AC33A-B393-4146-B4CF-67E6FC1F5D3E}" type="slidenum">
              <a:rPr lang="en-US" smtClean="0"/>
              <a:pPr/>
              <a:t>7</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362C97-540F-4A5C-A19B-A47C9021FC69}" type="slidenum">
              <a:rPr lang="en-US" smtClean="0"/>
              <a:pPr/>
              <a:t>8</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ED20AA9-62B3-4BCD-807E-646DDD052A11}" type="slidenum">
              <a:rPr lang="en-US" smtClean="0"/>
              <a:pPr/>
              <a:t>9</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tx1"/>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75FD561D-AFBE-48D1-B3BC-C0568C9602D2}"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A7A673F-142A-4EB5-98E8-10DA16CFEA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67E387E-1ADA-4745-A002-8CCDA907AC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lvl1pPr>
              <a:defRPr>
                <a:solidFill>
                  <a:schemeClr val="tx1"/>
                </a:solidFill>
              </a:defRPr>
            </a:lvl1pPr>
          </a:lstStyle>
          <a:p>
            <a:r>
              <a:rPr lang="en-US" dirty="0" smtClean="0"/>
              <a:t>Click to edit Master title style</a:t>
            </a:r>
            <a:endParaRPr lang="en-US" dirty="0"/>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AA5EF87-1590-47F6-96CF-349574C5AB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chemeClr val="tx1"/>
                </a:solidFill>
                <a:effectLst>
                  <a:innerShdw blurRad="38100" dist="25400" dir="13500000">
                    <a:prstClr val="black">
                      <a:alpha val="70000"/>
                    </a:prstClr>
                  </a:inn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29AE1A-9F2B-44B3-AB23-79E2946B26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DAAA39F-81CD-4730-8A3A-89D75CA4BA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EF954DC-2D6B-4ADA-8DA6-2EB3C638389B}"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312CDC1B-5AA8-477B-ABDF-01D7716267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F140FF8D-3760-4CE7-ABCB-B5AA00F589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A914597-2D86-4544-BAEC-5C887C2A70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91F34D9-97DE-40EC-83DF-BC433EE1C6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32A6DB6-E0D6-481B-8E75-224A26F90A79}"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65" r:id="rId2"/>
    <p:sldLayoutId id="2147483674" r:id="rId3"/>
    <p:sldLayoutId id="2147483666" r:id="rId4"/>
    <p:sldLayoutId id="2147483675"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charset="0"/>
        </a:defRPr>
      </a:lvl2pPr>
      <a:lvl3pPr algn="l" rtl="0" eaLnBrk="0" fontAlgn="base" hangingPunct="0">
        <a:spcBef>
          <a:spcPct val="0"/>
        </a:spcBef>
        <a:spcAft>
          <a:spcPct val="0"/>
        </a:spcAft>
        <a:defRPr sz="4200">
          <a:solidFill>
            <a:srgbClr val="F9F9F9"/>
          </a:solidFill>
          <a:latin typeface="Arial" charset="0"/>
        </a:defRPr>
      </a:lvl3pPr>
      <a:lvl4pPr algn="l" rtl="0" eaLnBrk="0" fontAlgn="base" hangingPunct="0">
        <a:spcBef>
          <a:spcPct val="0"/>
        </a:spcBef>
        <a:spcAft>
          <a:spcPct val="0"/>
        </a:spcAft>
        <a:defRPr sz="4200">
          <a:solidFill>
            <a:srgbClr val="F9F9F9"/>
          </a:solidFill>
          <a:latin typeface="Arial" charset="0"/>
        </a:defRPr>
      </a:lvl4pPr>
      <a:lvl5pPr algn="l" rtl="0" eaLnBrk="0" fontAlgn="base" hangingPunct="0">
        <a:spcBef>
          <a:spcPct val="0"/>
        </a:spcBef>
        <a:spcAft>
          <a:spcPct val="0"/>
        </a:spcAft>
        <a:defRPr sz="4200">
          <a:solidFill>
            <a:srgbClr val="F9F9F9"/>
          </a:solidFill>
          <a:latin typeface="Arial" charset="0"/>
        </a:defRPr>
      </a:lvl5pPr>
      <a:lvl6pPr marL="457200" algn="l" rtl="0" fontAlgn="base">
        <a:spcBef>
          <a:spcPct val="0"/>
        </a:spcBef>
        <a:spcAft>
          <a:spcPct val="0"/>
        </a:spcAft>
        <a:defRPr sz="4200">
          <a:solidFill>
            <a:srgbClr val="F9F9F9"/>
          </a:solidFill>
          <a:latin typeface="Arial" charset="0"/>
        </a:defRPr>
      </a:lvl6pPr>
      <a:lvl7pPr marL="914400" algn="l" rtl="0" fontAlgn="base">
        <a:spcBef>
          <a:spcPct val="0"/>
        </a:spcBef>
        <a:spcAft>
          <a:spcPct val="0"/>
        </a:spcAft>
        <a:defRPr sz="4200">
          <a:solidFill>
            <a:srgbClr val="F9F9F9"/>
          </a:solidFill>
          <a:latin typeface="Arial" charset="0"/>
        </a:defRPr>
      </a:lvl7pPr>
      <a:lvl8pPr marL="1371600" algn="l" rtl="0" fontAlgn="base">
        <a:spcBef>
          <a:spcPct val="0"/>
        </a:spcBef>
        <a:spcAft>
          <a:spcPct val="0"/>
        </a:spcAft>
        <a:defRPr sz="4200">
          <a:solidFill>
            <a:srgbClr val="F9F9F9"/>
          </a:solidFill>
          <a:latin typeface="Arial" charset="0"/>
        </a:defRPr>
      </a:lvl8pPr>
      <a:lvl9pPr marL="1828800" algn="l" rtl="0" fontAlgn="base">
        <a:spcBef>
          <a:spcPct val="0"/>
        </a:spcBef>
        <a:spcAft>
          <a:spcPct val="0"/>
        </a:spcAft>
        <a:defRPr sz="4200">
          <a:solidFill>
            <a:srgbClr val="F9F9F9"/>
          </a:solidFill>
          <a:latin typeface="Arial"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B39E00"/>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958300"/>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B39E00"/>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B39E00"/>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285750" y="4365625"/>
            <a:ext cx="8607425" cy="1943100"/>
          </a:xfrm>
          <a:prstGeom prst="rect">
            <a:avLst/>
          </a:prstGeom>
          <a:noFill/>
          <a:ln w="9525">
            <a:noFill/>
            <a:miter lim="800000"/>
            <a:headEnd/>
            <a:tailEnd/>
          </a:ln>
        </p:spPr>
        <p:txBody>
          <a:bodyPr/>
          <a:lstStyle/>
          <a:p>
            <a:pPr marL="342900" indent="-342900" algn="ctr">
              <a:lnSpc>
                <a:spcPct val="80000"/>
              </a:lnSpc>
              <a:spcBef>
                <a:spcPct val="20000"/>
              </a:spcBef>
            </a:pPr>
            <a:r>
              <a:rPr lang="en-US" sz="2800" b="1"/>
              <a:t/>
            </a:r>
            <a:br>
              <a:rPr lang="en-US" sz="2800" b="1"/>
            </a:br>
            <a:r>
              <a:rPr lang="en-US" sz="2800" b="1"/>
              <a:t>UNESCO </a:t>
            </a:r>
          </a:p>
          <a:p>
            <a:pPr marL="342900" indent="-342900" algn="ctr">
              <a:lnSpc>
                <a:spcPct val="80000"/>
              </a:lnSpc>
              <a:spcBef>
                <a:spcPct val="20000"/>
              </a:spcBef>
            </a:pPr>
            <a:r>
              <a:rPr lang="en-US" sz="2800" b="1"/>
              <a:t>Intangible Cultural Heritage Section</a:t>
            </a:r>
          </a:p>
        </p:txBody>
      </p:sp>
      <p:pic>
        <p:nvPicPr>
          <p:cNvPr id="14338" name="Picture 2"/>
          <p:cNvPicPr>
            <a:picLocks noChangeAspect="1" noChangeArrowheads="1"/>
          </p:cNvPicPr>
          <p:nvPr/>
        </p:nvPicPr>
        <p:blipFill>
          <a:blip r:embed="rId3" cstate="print"/>
          <a:srcRect/>
          <a:stretch>
            <a:fillRect/>
          </a:stretch>
        </p:blipFill>
        <p:spPr bwMode="auto">
          <a:xfrm>
            <a:off x="357188" y="706438"/>
            <a:ext cx="3214687" cy="2008187"/>
          </a:xfrm>
          <a:prstGeom prst="rect">
            <a:avLst/>
          </a:prstGeom>
          <a:noFill/>
          <a:ln w="9525">
            <a:noFill/>
            <a:miter lim="800000"/>
            <a:headEnd/>
            <a:tailEnd/>
          </a:ln>
        </p:spPr>
      </p:pic>
      <p:sp>
        <p:nvSpPr>
          <p:cNvPr id="14339" name="TextBox 4"/>
          <p:cNvSpPr txBox="1">
            <a:spLocks noChangeArrowheads="1"/>
          </p:cNvSpPr>
          <p:nvPr/>
        </p:nvSpPr>
        <p:spPr bwMode="auto">
          <a:xfrm>
            <a:off x="3929063" y="857250"/>
            <a:ext cx="4357687" cy="369888"/>
          </a:xfrm>
          <a:prstGeom prst="rect">
            <a:avLst/>
          </a:prstGeom>
          <a:noFill/>
          <a:ln w="9525">
            <a:noFill/>
            <a:miter lim="800000"/>
            <a:headEnd/>
            <a:tailEnd/>
          </a:ln>
        </p:spPr>
        <p:txBody>
          <a:bodyPr>
            <a:spAutoFit/>
          </a:bodyPr>
          <a:lstStyle/>
          <a:p>
            <a:endParaRPr lang="en-GB"/>
          </a:p>
        </p:txBody>
      </p:sp>
      <p:sp>
        <p:nvSpPr>
          <p:cNvPr id="14340" name="TextBox 5"/>
          <p:cNvSpPr txBox="1">
            <a:spLocks noChangeArrowheads="1"/>
          </p:cNvSpPr>
          <p:nvPr/>
        </p:nvSpPr>
        <p:spPr bwMode="auto">
          <a:xfrm>
            <a:off x="4143375" y="714375"/>
            <a:ext cx="4143375" cy="3170099"/>
          </a:xfrm>
          <a:prstGeom prst="rect">
            <a:avLst/>
          </a:prstGeom>
          <a:noFill/>
          <a:ln w="9525">
            <a:noFill/>
            <a:miter lim="800000"/>
            <a:headEnd/>
            <a:tailEnd/>
          </a:ln>
        </p:spPr>
        <p:txBody>
          <a:bodyPr>
            <a:spAutoFit/>
          </a:bodyPr>
          <a:lstStyle/>
          <a:p>
            <a:r>
              <a:rPr lang="en-ZA" sz="4400" dirty="0" smtClean="0"/>
              <a:t>Community </a:t>
            </a:r>
            <a:r>
              <a:rPr lang="en-ZA" sz="4400" dirty="0"/>
              <a:t>participation </a:t>
            </a:r>
            <a:r>
              <a:rPr lang="en-ZA" sz="4400" dirty="0" smtClean="0"/>
              <a:t>in safeguarding</a:t>
            </a:r>
          </a:p>
          <a:p>
            <a:endParaRPr lang="en-ZA" sz="4400" dirty="0" smtClean="0"/>
          </a:p>
          <a:p>
            <a:r>
              <a:rPr lang="en-ZA" sz="2400" dirty="0" smtClean="0">
                <a:solidFill>
                  <a:srgbClr val="000000"/>
                </a:solidFill>
              </a:rPr>
              <a:t>RAT PPT 2.6</a:t>
            </a:r>
            <a:endParaRPr lang="en-ZA" sz="24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In this presentation ...</a:t>
            </a:r>
            <a:endParaRPr sz="3200" dirty="0" smtClean="0"/>
          </a:p>
        </p:txBody>
      </p:sp>
      <p:pic>
        <p:nvPicPr>
          <p:cNvPr id="16386"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16387" name="Content Placeholder 6"/>
          <p:cNvSpPr>
            <a:spLocks noGrp="1"/>
          </p:cNvSpPr>
          <p:nvPr>
            <p:ph idx="1"/>
          </p:nvPr>
        </p:nvSpPr>
        <p:spPr>
          <a:xfrm>
            <a:off x="4139951" y="2565400"/>
            <a:ext cx="4518273" cy="4078288"/>
          </a:xfrm>
        </p:spPr>
        <p:txBody>
          <a:bodyPr/>
          <a:lstStyle/>
          <a:p>
            <a:r>
              <a:rPr lang="en-ZA" sz="2400" dirty="0" smtClean="0"/>
              <a:t>Why community participation</a:t>
            </a:r>
          </a:p>
          <a:p>
            <a:r>
              <a:rPr lang="en-ZA" sz="2400" dirty="0" smtClean="0"/>
              <a:t>Defining communities</a:t>
            </a:r>
          </a:p>
          <a:p>
            <a:r>
              <a:rPr lang="en-ZA" sz="2400" dirty="0" smtClean="0"/>
              <a:t>Roles of stakeholders</a:t>
            </a:r>
          </a:p>
          <a:p>
            <a:r>
              <a:rPr lang="en-ZA" sz="2400" dirty="0" smtClean="0"/>
              <a:t>Examples</a:t>
            </a:r>
          </a:p>
        </p:txBody>
      </p:sp>
      <p:sp>
        <p:nvSpPr>
          <p:cNvPr id="6" name="TextBox 5"/>
          <p:cNvSpPr txBox="1"/>
          <p:nvPr/>
        </p:nvSpPr>
        <p:spPr>
          <a:xfrm>
            <a:off x="755576" y="2924944"/>
            <a:ext cx="2880320" cy="646331"/>
          </a:xfrm>
          <a:prstGeom prst="rect">
            <a:avLst/>
          </a:prstGeom>
          <a:noFill/>
        </p:spPr>
        <p:txBody>
          <a:bodyPr wrap="square" rtlCol="0">
            <a:spAutoFit/>
          </a:bodyPr>
          <a:lstStyle/>
          <a:p>
            <a:r>
              <a:rPr lang="en-ZA" dirty="0" smtClean="0"/>
              <a:t>Photo of community meeting (pref Africa)</a:t>
            </a:r>
            <a:endParaRPr lang="en-ZA"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Reasons for community participation</a:t>
            </a:r>
            <a:endParaRPr sz="3200" dirty="0" smtClean="0"/>
          </a:p>
        </p:txBody>
      </p:sp>
      <p:pic>
        <p:nvPicPr>
          <p:cNvPr id="18434"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18435" name="Content Placeholder 6"/>
          <p:cNvSpPr>
            <a:spLocks noGrp="1"/>
          </p:cNvSpPr>
          <p:nvPr>
            <p:ph idx="1"/>
          </p:nvPr>
        </p:nvSpPr>
        <p:spPr>
          <a:xfrm>
            <a:off x="4697735" y="2132856"/>
            <a:ext cx="4446265" cy="4464496"/>
          </a:xfrm>
        </p:spPr>
        <p:txBody>
          <a:bodyPr/>
          <a:lstStyle/>
          <a:p>
            <a:r>
              <a:rPr lang="en-ZA" sz="2400" dirty="0" smtClean="0"/>
              <a:t>People enact ICH, and identify with it;</a:t>
            </a:r>
          </a:p>
          <a:p>
            <a:r>
              <a:rPr lang="en-ZA" sz="2400" dirty="0" smtClean="0"/>
              <a:t>ICH belongs to their heritage;</a:t>
            </a:r>
          </a:p>
          <a:p>
            <a:r>
              <a:rPr lang="en-ZA" sz="2400" dirty="0" smtClean="0"/>
              <a:t>Safeguarding means continued practice and transmission by them;</a:t>
            </a:r>
          </a:p>
          <a:p>
            <a:r>
              <a:rPr lang="en-ZA" sz="2400" dirty="0" smtClean="0"/>
              <a:t>Safeguarding requires their participation and consent </a:t>
            </a:r>
          </a:p>
        </p:txBody>
      </p:sp>
      <p:pic>
        <p:nvPicPr>
          <p:cNvPr id="1026" name="Picture 2"/>
          <p:cNvPicPr>
            <a:picLocks noChangeAspect="1" noChangeArrowheads="1"/>
          </p:cNvPicPr>
          <p:nvPr/>
        </p:nvPicPr>
        <p:blipFill>
          <a:blip r:embed="rId4" cstate="print"/>
          <a:srcRect/>
          <a:stretch>
            <a:fillRect/>
          </a:stretch>
        </p:blipFill>
        <p:spPr bwMode="auto">
          <a:xfrm>
            <a:off x="395536" y="2348880"/>
            <a:ext cx="4203512" cy="3312368"/>
          </a:xfrm>
          <a:prstGeom prst="rect">
            <a:avLst/>
          </a:prstGeom>
          <a:noFill/>
          <a:ln w="9525">
            <a:noFill/>
            <a:miter lim="800000"/>
            <a:headEnd/>
            <a:tailEnd/>
          </a:ln>
        </p:spPr>
      </p:pic>
      <p:sp>
        <p:nvSpPr>
          <p:cNvPr id="7" name="TextBox 6"/>
          <p:cNvSpPr txBox="1"/>
          <p:nvPr/>
        </p:nvSpPr>
        <p:spPr>
          <a:xfrm>
            <a:off x="539552" y="6021288"/>
            <a:ext cx="3816424" cy="646331"/>
          </a:xfrm>
          <a:prstGeom prst="rect">
            <a:avLst/>
          </a:prstGeom>
          <a:noFill/>
        </p:spPr>
        <p:txBody>
          <a:bodyPr wrap="square" rtlCol="0">
            <a:spAutoFit/>
          </a:bodyPr>
          <a:lstStyle/>
          <a:p>
            <a:r>
              <a:rPr lang="en-ZA" dirty="0" err="1" smtClean="0"/>
              <a:t>Sbek</a:t>
            </a:r>
            <a:r>
              <a:rPr lang="en-ZA" dirty="0" smtClean="0"/>
              <a:t> Thom shadow theatre © National Museum of Cambodia</a:t>
            </a:r>
            <a:endParaRPr lang="en-ZA"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Defining the community concerned</a:t>
            </a:r>
            <a:endParaRPr sz="3200" dirty="0" smtClean="0"/>
          </a:p>
        </p:txBody>
      </p:sp>
      <p:pic>
        <p:nvPicPr>
          <p:cNvPr id="2457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7" name="Content Placeholder 6"/>
          <p:cNvSpPr>
            <a:spLocks noGrp="1"/>
          </p:cNvSpPr>
          <p:nvPr>
            <p:ph idx="1"/>
          </p:nvPr>
        </p:nvSpPr>
        <p:spPr>
          <a:xfrm>
            <a:off x="4716016" y="2060848"/>
            <a:ext cx="3870201" cy="4248472"/>
          </a:xfrm>
        </p:spPr>
        <p:txBody>
          <a:bodyPr/>
          <a:lstStyle/>
          <a:p>
            <a:pPr indent="0">
              <a:buFont typeface="Wingdings 2" pitchFamily="18" charset="2"/>
              <a:buNone/>
            </a:pPr>
            <a:r>
              <a:rPr lang="en-ZA" sz="2400" dirty="0" smtClean="0"/>
              <a:t>Under the Convention, ‘communities, groups and individuals concerned’ means those who participate in the practice or transmission of specific ICH elements, and consider them to be part of their cultural heritage</a:t>
            </a:r>
          </a:p>
          <a:p>
            <a:pPr indent="0"/>
            <a:endParaRPr lang="en-ZA" sz="2400" dirty="0" smtClean="0"/>
          </a:p>
        </p:txBody>
      </p:sp>
      <p:pic>
        <p:nvPicPr>
          <p:cNvPr id="3074" name="Picture 2"/>
          <p:cNvPicPr>
            <a:picLocks noChangeAspect="1" noChangeArrowheads="1"/>
          </p:cNvPicPr>
          <p:nvPr/>
        </p:nvPicPr>
        <p:blipFill>
          <a:blip r:embed="rId4" cstate="print"/>
          <a:srcRect/>
          <a:stretch>
            <a:fillRect/>
          </a:stretch>
        </p:blipFill>
        <p:spPr bwMode="auto">
          <a:xfrm>
            <a:off x="395536" y="2204864"/>
            <a:ext cx="4205595" cy="2952328"/>
          </a:xfrm>
          <a:prstGeom prst="rect">
            <a:avLst/>
          </a:prstGeom>
          <a:noFill/>
          <a:ln w="9525">
            <a:noFill/>
            <a:miter lim="800000"/>
            <a:headEnd/>
            <a:tailEnd/>
          </a:ln>
        </p:spPr>
      </p:pic>
      <p:sp>
        <p:nvSpPr>
          <p:cNvPr id="6" name="TextBox 5"/>
          <p:cNvSpPr txBox="1"/>
          <p:nvPr/>
        </p:nvSpPr>
        <p:spPr>
          <a:xfrm>
            <a:off x="539552" y="5445224"/>
            <a:ext cx="3888432" cy="923330"/>
          </a:xfrm>
          <a:prstGeom prst="rect">
            <a:avLst/>
          </a:prstGeom>
          <a:noFill/>
        </p:spPr>
        <p:txBody>
          <a:bodyPr wrap="square" rtlCol="0">
            <a:spAutoFit/>
          </a:bodyPr>
          <a:lstStyle/>
          <a:p>
            <a:r>
              <a:rPr lang="en-ZA" dirty="0" err="1" smtClean="0"/>
              <a:t>Ramman</a:t>
            </a:r>
            <a:r>
              <a:rPr lang="en-ZA" dirty="0" smtClean="0"/>
              <a:t>: religious festival and ritual theatre of the </a:t>
            </a:r>
            <a:r>
              <a:rPr lang="en-ZA" dirty="0" err="1" smtClean="0"/>
              <a:t>Garhwal</a:t>
            </a:r>
            <a:r>
              <a:rPr lang="en-ZA" dirty="0" smtClean="0"/>
              <a:t> Himalayas, India © IGNCA, Ministry of Culture</a:t>
            </a:r>
            <a:endParaRPr lang="en-ZA"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683568" y="692696"/>
            <a:ext cx="2232248" cy="1440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2771800" y="1124744"/>
            <a:ext cx="4176464" cy="432048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2411760" y="4581128"/>
            <a:ext cx="2736304" cy="369332"/>
          </a:xfrm>
          <a:prstGeom prst="rect">
            <a:avLst/>
          </a:prstGeom>
          <a:noFill/>
        </p:spPr>
        <p:txBody>
          <a:bodyPr wrap="square" rtlCol="0">
            <a:spAutoFit/>
          </a:bodyPr>
          <a:lstStyle/>
          <a:p>
            <a:r>
              <a:rPr lang="en-ZA" b="1" dirty="0" smtClean="0">
                <a:latin typeface="+mn-lt"/>
              </a:rPr>
              <a:t>Awareness-raising</a:t>
            </a:r>
            <a:endParaRPr lang="en-ZA" b="1" dirty="0">
              <a:latin typeface="+mn-lt"/>
            </a:endParaRPr>
          </a:p>
        </p:txBody>
      </p:sp>
      <p:sp>
        <p:nvSpPr>
          <p:cNvPr id="15" name="TextBox 14"/>
          <p:cNvSpPr txBox="1"/>
          <p:nvPr/>
        </p:nvSpPr>
        <p:spPr>
          <a:xfrm>
            <a:off x="4644008" y="1772816"/>
            <a:ext cx="2160240"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ZA" sz="2000" b="1" dirty="0" smtClean="0">
                <a:solidFill>
                  <a:srgbClr val="C00000"/>
                </a:solidFill>
              </a:rPr>
              <a:t>Transmission </a:t>
            </a:r>
          </a:p>
          <a:p>
            <a:r>
              <a:rPr lang="en-ZA" sz="2000" b="1" dirty="0" smtClean="0">
                <a:solidFill>
                  <a:srgbClr val="C00000"/>
                </a:solidFill>
              </a:rPr>
              <a:t>Enactment</a:t>
            </a:r>
          </a:p>
        </p:txBody>
      </p:sp>
      <p:sp>
        <p:nvSpPr>
          <p:cNvPr id="16" name="TextBox 15"/>
          <p:cNvSpPr txBox="1"/>
          <p:nvPr/>
        </p:nvSpPr>
        <p:spPr>
          <a:xfrm>
            <a:off x="2267744" y="1700808"/>
            <a:ext cx="4104456" cy="34163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b="1" dirty="0" smtClean="0"/>
              <a:t>Identification</a:t>
            </a:r>
          </a:p>
          <a:p>
            <a:r>
              <a:rPr lang="en-ZA" b="1" dirty="0" smtClean="0"/>
              <a:t>Inventorying</a:t>
            </a:r>
          </a:p>
          <a:p>
            <a:r>
              <a:rPr lang="en-ZA" b="1" dirty="0" smtClean="0"/>
              <a:t>Documentation</a:t>
            </a:r>
          </a:p>
          <a:p>
            <a:r>
              <a:rPr lang="en-ZA" b="1" dirty="0" smtClean="0"/>
              <a:t>Research</a:t>
            </a:r>
          </a:p>
          <a:p>
            <a:endParaRPr lang="en-ZA" b="1" dirty="0" smtClean="0"/>
          </a:p>
          <a:p>
            <a:r>
              <a:rPr lang="en-ZA" b="1" dirty="0" smtClean="0"/>
              <a:t>Revitalization</a:t>
            </a:r>
          </a:p>
          <a:p>
            <a:r>
              <a:rPr lang="en-ZA" b="1" dirty="0" smtClean="0"/>
              <a:t>Ensuring sustainability</a:t>
            </a:r>
          </a:p>
          <a:p>
            <a:r>
              <a:rPr lang="en-ZA" b="1" dirty="0" smtClean="0"/>
              <a:t>Ensuring access to places and materials</a:t>
            </a:r>
          </a:p>
          <a:p>
            <a:r>
              <a:rPr lang="en-ZA" b="1" dirty="0" smtClean="0"/>
              <a:t>Transmission through education</a:t>
            </a:r>
          </a:p>
          <a:p>
            <a:endParaRPr lang="en-ZA" dirty="0" smtClean="0"/>
          </a:p>
          <a:p>
            <a:endParaRPr lang="en-ZA" dirty="0" smtClean="0"/>
          </a:p>
          <a:p>
            <a:endParaRPr lang="en-ZA" dirty="0"/>
          </a:p>
        </p:txBody>
      </p:sp>
      <p:sp>
        <p:nvSpPr>
          <p:cNvPr id="20" name="Rectangle 19"/>
          <p:cNvSpPr/>
          <p:nvPr/>
        </p:nvSpPr>
        <p:spPr>
          <a:xfrm>
            <a:off x="5076056" y="2708920"/>
            <a:ext cx="4359395" cy="1569660"/>
          </a:xfrm>
          <a:prstGeom prst="rect">
            <a:avLst/>
          </a:prstGeom>
          <a:noFill/>
        </p:spPr>
        <p:txBody>
          <a:bodyPr wrap="square" lIns="91440" tIns="45720" rIns="91440" bIns="45720">
            <a:spAutoFit/>
          </a:bodyPr>
          <a:lstStyle/>
          <a:p>
            <a:pPr algn="ct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Communities</a:t>
            </a:r>
          </a:p>
          <a:p>
            <a:pPr algn="ct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Groups</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TextBox 10"/>
          <p:cNvSpPr txBox="1"/>
          <p:nvPr/>
        </p:nvSpPr>
        <p:spPr>
          <a:xfrm>
            <a:off x="1835696" y="260648"/>
            <a:ext cx="6336704" cy="707886"/>
          </a:xfrm>
          <a:prstGeom prst="rect">
            <a:avLst/>
          </a:prstGeom>
          <a:noFill/>
        </p:spPr>
        <p:txBody>
          <a:bodyPr wrap="square" rtlCol="0">
            <a:spAutoFit/>
          </a:bodyPr>
          <a:lstStyle/>
          <a:p>
            <a:r>
              <a:rPr lang="en-ZA" sz="4000" dirty="0" smtClean="0"/>
              <a:t>The role of communities</a:t>
            </a:r>
            <a:endParaRPr lang="en-ZA" sz="4000" dirty="0"/>
          </a:p>
        </p:txBody>
      </p:sp>
      <p:sp>
        <p:nvSpPr>
          <p:cNvPr id="17" name="Rectangle 16"/>
          <p:cNvSpPr/>
          <p:nvPr/>
        </p:nvSpPr>
        <p:spPr>
          <a:xfrm>
            <a:off x="467544" y="5733256"/>
            <a:ext cx="4935459" cy="830997"/>
          </a:xfrm>
          <a:prstGeom prst="rect">
            <a:avLst/>
          </a:prstGeom>
          <a:noFill/>
        </p:spPr>
        <p:txBody>
          <a:bodyPr wrap="square" lIns="91440" tIns="45720" rIns="91440" bIns="45720">
            <a:spAutoFit/>
          </a:bodyPr>
          <a:lstStyle/>
          <a:p>
            <a:pPr algn="ct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Other agencies</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053485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Opinion: Dr </a:t>
            </a:r>
            <a:r>
              <a:rPr lang="en-ZA" sz="3200" dirty="0" err="1" smtClean="0"/>
              <a:t>Londres</a:t>
            </a:r>
            <a:r>
              <a:rPr lang="en-ZA" sz="3200" dirty="0" smtClean="0"/>
              <a:t> Fonseca</a:t>
            </a:r>
            <a:endParaRPr sz="3200" dirty="0" smtClean="0"/>
          </a:p>
        </p:txBody>
      </p:sp>
      <p:pic>
        <p:nvPicPr>
          <p:cNvPr id="30722"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30723" name="Content Placeholder 6"/>
          <p:cNvSpPr>
            <a:spLocks noGrp="1"/>
          </p:cNvSpPr>
          <p:nvPr>
            <p:ph idx="1"/>
          </p:nvPr>
        </p:nvSpPr>
        <p:spPr>
          <a:xfrm>
            <a:off x="3707904" y="2204864"/>
            <a:ext cx="5094337" cy="4294312"/>
          </a:xfrm>
        </p:spPr>
        <p:txBody>
          <a:bodyPr/>
          <a:lstStyle/>
          <a:p>
            <a:pPr indent="0">
              <a:buNone/>
            </a:pPr>
            <a:r>
              <a:rPr lang="en-ZA" sz="2400" dirty="0" smtClean="0"/>
              <a:t>“</a:t>
            </a:r>
            <a:r>
              <a:rPr lang="en-GB" sz="2400" dirty="0" smtClean="0"/>
              <a:t>In my own opinion, what is really needed is for the community to participate in the process [of inventorying]... If the inscription [on an inventory] takes place without dialogue with the community ... I wonder whether there will actually be any [community] involvement in safeguarding.”</a:t>
            </a:r>
            <a:endParaRPr lang="en-ZA" sz="24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Example: Subanen community documentation</a:t>
            </a:r>
            <a:endParaRPr sz="3200" dirty="0" smtClean="0"/>
          </a:p>
        </p:txBody>
      </p:sp>
      <p:pic>
        <p:nvPicPr>
          <p:cNvPr id="30722"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30723" name="Content Placeholder 6"/>
          <p:cNvSpPr>
            <a:spLocks noGrp="1"/>
          </p:cNvSpPr>
          <p:nvPr>
            <p:ph idx="1"/>
          </p:nvPr>
        </p:nvSpPr>
        <p:spPr>
          <a:xfrm>
            <a:off x="3995738" y="2204864"/>
            <a:ext cx="4662487" cy="4438824"/>
          </a:xfrm>
        </p:spPr>
        <p:txBody>
          <a:bodyPr/>
          <a:lstStyle/>
          <a:p>
            <a:pPr indent="-360000"/>
            <a:r>
              <a:rPr lang="en-ZA" sz="2400" dirty="0"/>
              <a:t>Elders recognized that their knowledge about local plants was not being passed on to younger community members</a:t>
            </a:r>
          </a:p>
          <a:p>
            <a:pPr indent="-360000"/>
            <a:r>
              <a:rPr lang="en-ZA" sz="2400" dirty="0"/>
              <a:t>They asked for help to train young people to document this knowledge within the community</a:t>
            </a:r>
          </a:p>
          <a:p>
            <a:pPr indent="-360000"/>
            <a:r>
              <a:rPr lang="en-ZA" sz="2400" dirty="0"/>
              <a:t>Copyright protection gained </a:t>
            </a:r>
          </a:p>
          <a:p>
            <a:pPr indent="-360000"/>
            <a:r>
              <a:rPr lang="en-ZA" sz="2400" dirty="0"/>
              <a:t>Materials included in the school curriculum</a:t>
            </a:r>
          </a:p>
        </p:txBody>
      </p:sp>
      <p:pic>
        <p:nvPicPr>
          <p:cNvPr id="1026" name="Picture 2"/>
          <p:cNvPicPr>
            <a:picLocks noChangeAspect="1" noChangeArrowheads="1"/>
          </p:cNvPicPr>
          <p:nvPr/>
        </p:nvPicPr>
        <p:blipFill>
          <a:blip r:embed="rId4" cstate="print"/>
          <a:srcRect/>
          <a:stretch>
            <a:fillRect/>
          </a:stretch>
        </p:blipFill>
        <p:spPr bwMode="auto">
          <a:xfrm>
            <a:off x="467544" y="2564904"/>
            <a:ext cx="3457575" cy="2667000"/>
          </a:xfrm>
          <a:prstGeom prst="rect">
            <a:avLst/>
          </a:prstGeom>
          <a:noFill/>
          <a:ln w="9525">
            <a:noFill/>
            <a:miter lim="800000"/>
            <a:headEnd/>
            <a:tailEnd/>
          </a:ln>
        </p:spPr>
      </p:pic>
      <p:sp>
        <p:nvSpPr>
          <p:cNvPr id="6" name="TextBox 5"/>
          <p:cNvSpPr txBox="1"/>
          <p:nvPr/>
        </p:nvSpPr>
        <p:spPr>
          <a:xfrm>
            <a:off x="467544" y="5373216"/>
            <a:ext cx="4752528" cy="1200329"/>
          </a:xfrm>
          <a:prstGeom prst="rect">
            <a:avLst/>
          </a:prstGeom>
          <a:noFill/>
        </p:spPr>
        <p:txBody>
          <a:bodyPr wrap="square" rtlCol="0">
            <a:spAutoFit/>
          </a:bodyPr>
          <a:lstStyle/>
          <a:p>
            <a:r>
              <a:rPr lang="en-ZA" dirty="0" smtClean="0"/>
              <a:t>A </a:t>
            </a:r>
            <a:r>
              <a:rPr lang="en-ZA" dirty="0" err="1" smtClean="0"/>
              <a:t>Subanen</a:t>
            </a:r>
            <a:r>
              <a:rPr lang="en-ZA" dirty="0" smtClean="0"/>
              <a:t> member of the</a:t>
            </a:r>
          </a:p>
          <a:p>
            <a:r>
              <a:rPr lang="en-ZA" dirty="0" smtClean="0"/>
              <a:t>documentation team receiving</a:t>
            </a:r>
          </a:p>
          <a:p>
            <a:r>
              <a:rPr lang="en-ZA" dirty="0" smtClean="0"/>
              <a:t>information from an older member</a:t>
            </a:r>
          </a:p>
          <a:p>
            <a:r>
              <a:rPr lang="en-ZA" dirty="0" smtClean="0"/>
              <a:t>of the community.</a:t>
            </a:r>
            <a:endParaRPr lang="en-ZA"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5035430" cy="1070446"/>
          </a:xfrm>
        </p:spPr>
        <p:txBody>
          <a:bodyPr>
            <a:noAutofit/>
          </a:bodyPr>
          <a:lstStyle/>
          <a:p>
            <a:pPr algn="r" eaLnBrk="1" fontAlgn="auto" hangingPunct="1">
              <a:spcAft>
                <a:spcPts val="0"/>
              </a:spcAft>
              <a:defRPr/>
            </a:pPr>
            <a:r>
              <a:rPr lang="en-ZA" sz="3200" dirty="0" smtClean="0"/>
              <a:t>Example: community participation in safeguarding</a:t>
            </a:r>
            <a:endParaRPr sz="3200" dirty="0" smtClean="0"/>
          </a:p>
        </p:txBody>
      </p:sp>
      <p:pic>
        <p:nvPicPr>
          <p:cNvPr id="32770"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32771" name="Content Placeholder 6"/>
          <p:cNvSpPr>
            <a:spLocks noGrp="1"/>
          </p:cNvSpPr>
          <p:nvPr>
            <p:ph idx="1"/>
          </p:nvPr>
        </p:nvSpPr>
        <p:spPr>
          <a:xfrm>
            <a:off x="5148064" y="2060848"/>
            <a:ext cx="3816424" cy="4582840"/>
          </a:xfrm>
        </p:spPr>
        <p:txBody>
          <a:bodyPr/>
          <a:lstStyle/>
          <a:p>
            <a:pPr marL="0" indent="0">
              <a:buNone/>
            </a:pPr>
            <a:r>
              <a:rPr lang="en-ZA" sz="2400" b="1" dirty="0" smtClean="0"/>
              <a:t>Cantu in </a:t>
            </a:r>
            <a:r>
              <a:rPr lang="en-ZA" sz="2400" b="1" dirty="0" err="1" smtClean="0"/>
              <a:t>Paghjella</a:t>
            </a:r>
            <a:r>
              <a:rPr lang="en-ZA" sz="2400" b="1" dirty="0" smtClean="0"/>
              <a:t>: Polyphonic singing (Corsica/France)</a:t>
            </a:r>
          </a:p>
          <a:p>
            <a:pPr marL="0" indent="0">
              <a:buNone/>
            </a:pPr>
            <a:endParaRPr lang="en-ZA" sz="2400" b="1" dirty="0" smtClean="0"/>
          </a:p>
          <a:p>
            <a:r>
              <a:rPr lang="en-ZA" sz="2400" dirty="0" smtClean="0"/>
              <a:t>Expert-practitioner meetings</a:t>
            </a:r>
          </a:p>
          <a:p>
            <a:r>
              <a:rPr lang="en-ZA" sz="2400" dirty="0" smtClean="0"/>
              <a:t>Formation of a practitioner association</a:t>
            </a:r>
          </a:p>
          <a:p>
            <a:r>
              <a:rPr lang="en-ZA" sz="2400" dirty="0" smtClean="0"/>
              <a:t>Media campaigns</a:t>
            </a:r>
          </a:p>
        </p:txBody>
      </p:sp>
      <p:pic>
        <p:nvPicPr>
          <p:cNvPr id="1026" name="Picture 2"/>
          <p:cNvPicPr>
            <a:picLocks noChangeAspect="1" noChangeArrowheads="1"/>
          </p:cNvPicPr>
          <p:nvPr/>
        </p:nvPicPr>
        <p:blipFill>
          <a:blip r:embed="rId4" cstate="print"/>
          <a:srcRect/>
          <a:stretch>
            <a:fillRect/>
          </a:stretch>
        </p:blipFill>
        <p:spPr bwMode="auto">
          <a:xfrm>
            <a:off x="395536" y="2276872"/>
            <a:ext cx="4762500" cy="3438525"/>
          </a:xfrm>
          <a:prstGeom prst="rect">
            <a:avLst/>
          </a:prstGeom>
          <a:noFill/>
          <a:ln w="9525">
            <a:noFill/>
            <a:miter lim="800000"/>
            <a:headEnd/>
            <a:tailEnd/>
          </a:ln>
        </p:spPr>
      </p:pic>
      <p:sp>
        <p:nvSpPr>
          <p:cNvPr id="6" name="TextBox 5"/>
          <p:cNvSpPr txBox="1"/>
          <p:nvPr/>
        </p:nvSpPr>
        <p:spPr>
          <a:xfrm>
            <a:off x="683568" y="6093296"/>
            <a:ext cx="4176464" cy="369332"/>
          </a:xfrm>
          <a:prstGeom prst="rect">
            <a:avLst/>
          </a:prstGeom>
          <a:noFill/>
        </p:spPr>
        <p:txBody>
          <a:bodyPr wrap="square" rtlCol="0">
            <a:spAutoFit/>
          </a:bodyPr>
          <a:lstStyle/>
          <a:p>
            <a:r>
              <a:rPr lang="en-ZA" dirty="0" smtClean="0"/>
              <a:t>© </a:t>
            </a:r>
            <a:r>
              <a:rPr lang="en-ZA" dirty="0" err="1" smtClean="0"/>
              <a:t>Michèle</a:t>
            </a:r>
            <a:r>
              <a:rPr lang="en-ZA" dirty="0" smtClean="0"/>
              <a:t> </a:t>
            </a:r>
            <a:r>
              <a:rPr lang="en-ZA" dirty="0" err="1" smtClean="0"/>
              <a:t>Guelfucci-Glinatsis</a:t>
            </a:r>
            <a:r>
              <a:rPr lang="en-ZA" dirty="0" smtClean="0"/>
              <a:t>, 2009</a:t>
            </a:r>
            <a:endParaRPr lang="en-ZA"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5035430" cy="926430"/>
          </a:xfrm>
        </p:spPr>
        <p:txBody>
          <a:bodyPr>
            <a:noAutofit/>
          </a:bodyPr>
          <a:lstStyle/>
          <a:p>
            <a:pPr algn="r" eaLnBrk="1" fontAlgn="auto" hangingPunct="1">
              <a:spcAft>
                <a:spcPts val="0"/>
              </a:spcAft>
              <a:defRPr/>
            </a:pPr>
            <a:r>
              <a:rPr lang="en-ZA" sz="3200" dirty="0" smtClean="0"/>
              <a:t>Example: community participation in safeguarding</a:t>
            </a:r>
            <a:endParaRPr sz="3200" dirty="0" smtClean="0"/>
          </a:p>
        </p:txBody>
      </p:sp>
      <p:pic>
        <p:nvPicPr>
          <p:cNvPr id="3481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34819" name="Content Placeholder 6"/>
          <p:cNvSpPr>
            <a:spLocks noGrp="1"/>
          </p:cNvSpPr>
          <p:nvPr>
            <p:ph idx="1"/>
          </p:nvPr>
        </p:nvSpPr>
        <p:spPr>
          <a:xfrm>
            <a:off x="5076056" y="1700808"/>
            <a:ext cx="4067944" cy="4752528"/>
          </a:xfrm>
        </p:spPr>
        <p:txBody>
          <a:bodyPr/>
          <a:lstStyle/>
          <a:p>
            <a:pPr marL="0" indent="0">
              <a:buNone/>
            </a:pPr>
            <a:r>
              <a:rPr lang="en-ZA" sz="2400" b="1" dirty="0" smtClean="0"/>
              <a:t>Traditions and practices associated with the </a:t>
            </a:r>
            <a:r>
              <a:rPr lang="en-ZA" sz="2400" b="1" dirty="0" err="1" smtClean="0"/>
              <a:t>Kayas</a:t>
            </a:r>
            <a:r>
              <a:rPr lang="en-ZA" sz="2400" b="1" dirty="0" smtClean="0"/>
              <a:t> of the </a:t>
            </a:r>
            <a:r>
              <a:rPr lang="en-ZA" sz="2400" b="1" dirty="0" err="1" smtClean="0"/>
              <a:t>Mijikenda</a:t>
            </a:r>
            <a:r>
              <a:rPr lang="en-ZA" sz="2400" b="1" dirty="0" smtClean="0"/>
              <a:t> (Kenya)</a:t>
            </a:r>
          </a:p>
          <a:p>
            <a:pPr marL="0" indent="0">
              <a:buNone/>
            </a:pPr>
            <a:endParaRPr lang="en-ZA" sz="2400" b="1" dirty="0" smtClean="0"/>
          </a:p>
          <a:p>
            <a:r>
              <a:rPr lang="en-ZA" sz="2400" dirty="0" smtClean="0"/>
              <a:t>Community consultations</a:t>
            </a:r>
          </a:p>
          <a:p>
            <a:r>
              <a:rPr lang="en-ZA" sz="2400" dirty="0" smtClean="0"/>
              <a:t>Incorporating community ideas into the safeguarding plan</a:t>
            </a:r>
          </a:p>
          <a:p>
            <a:r>
              <a:rPr lang="en-ZA" sz="2400" dirty="0" smtClean="0"/>
              <a:t>Community development groups formed</a:t>
            </a:r>
          </a:p>
          <a:p>
            <a:pPr>
              <a:buNone/>
            </a:pPr>
            <a:endParaRPr lang="en-ZA" sz="2400" dirty="0" smtClean="0"/>
          </a:p>
          <a:p>
            <a:endParaRPr lang="en-ZA" sz="2400" dirty="0" smtClean="0"/>
          </a:p>
        </p:txBody>
      </p:sp>
      <p:pic>
        <p:nvPicPr>
          <p:cNvPr id="2050" name="Picture 2"/>
          <p:cNvPicPr>
            <a:picLocks noChangeAspect="1" noChangeArrowheads="1"/>
          </p:cNvPicPr>
          <p:nvPr/>
        </p:nvPicPr>
        <p:blipFill>
          <a:blip r:embed="rId4" cstate="print"/>
          <a:srcRect/>
          <a:stretch>
            <a:fillRect/>
          </a:stretch>
        </p:blipFill>
        <p:spPr bwMode="auto">
          <a:xfrm>
            <a:off x="251520" y="2276872"/>
            <a:ext cx="4762500" cy="3162300"/>
          </a:xfrm>
          <a:prstGeom prst="rect">
            <a:avLst/>
          </a:prstGeom>
          <a:noFill/>
          <a:ln w="9525">
            <a:noFill/>
            <a:miter lim="800000"/>
            <a:headEnd/>
            <a:tailEnd/>
          </a:ln>
        </p:spPr>
      </p:pic>
      <p:sp>
        <p:nvSpPr>
          <p:cNvPr id="6" name="TextBox 5"/>
          <p:cNvSpPr txBox="1"/>
          <p:nvPr/>
        </p:nvSpPr>
        <p:spPr>
          <a:xfrm>
            <a:off x="539552" y="5733256"/>
            <a:ext cx="4248472" cy="369332"/>
          </a:xfrm>
          <a:prstGeom prst="rect">
            <a:avLst/>
          </a:prstGeom>
          <a:noFill/>
        </p:spPr>
        <p:txBody>
          <a:bodyPr wrap="square" rtlCol="0">
            <a:spAutoFit/>
          </a:bodyPr>
          <a:lstStyle/>
          <a:p>
            <a:r>
              <a:rPr lang="en-ZA" dirty="0" smtClean="0"/>
              <a:t>© 2007 by National Museums of Kenya</a:t>
            </a:r>
            <a:endParaRPr lang="en-ZA"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heme1">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4618</TotalTime>
  <Words>632</Words>
  <Application>Microsoft Macintosh PowerPoint</Application>
  <PresentationFormat>On-screen Show (4:3)</PresentationFormat>
  <Paragraphs>72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Theme1</vt:lpstr>
      <vt:lpstr>PowerPoint Presentation</vt:lpstr>
      <vt:lpstr>In this presentation ...</vt:lpstr>
      <vt:lpstr>Reasons for community participation</vt:lpstr>
      <vt:lpstr>Defining the community concerned</vt:lpstr>
      <vt:lpstr>PowerPoint Presentation</vt:lpstr>
      <vt:lpstr>Opinion: Dr Londres Fonseca</vt:lpstr>
      <vt:lpstr>Example: Subanen community documentation</vt:lpstr>
      <vt:lpstr>Example: community participation in safeguarding</vt:lpstr>
      <vt:lpstr>Example: community participation in safeguarding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Proschan</dc:creator>
  <cp:lastModifiedBy>Harriet Deacon</cp:lastModifiedBy>
  <cp:revision>415</cp:revision>
  <dcterms:created xsi:type="dcterms:W3CDTF">2005-02-22T14:41:20Z</dcterms:created>
  <dcterms:modified xsi:type="dcterms:W3CDTF">2010-12-17T16:54:38Z</dcterms:modified>
</cp:coreProperties>
</file>